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  <a:srgbClr val="990033"/>
    <a:srgbClr val="CC3300"/>
    <a:srgbClr val="FFCC00"/>
    <a:srgbClr val="FF9900"/>
    <a:srgbClr val="FFFF99"/>
    <a:srgbClr val="76433A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5" d="100"/>
          <a:sy n="65" d="100"/>
        </p:scale>
        <p:origin x="266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C8A8-012F-4611-B380-2AA1D9F8F886}" type="datetimeFigureOut">
              <a:rPr lang="ko-KR" altLang="en-US" smtClean="0"/>
              <a:t>2020-04-23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B2C3F-3FE9-4CC9-A87F-C2E81DC245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1797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C8A8-012F-4611-B380-2AA1D9F8F886}" type="datetimeFigureOut">
              <a:rPr lang="ko-KR" altLang="en-US" smtClean="0"/>
              <a:t>2020-04-23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B2C3F-3FE9-4CC9-A87F-C2E81DC245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5379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C8A8-012F-4611-B380-2AA1D9F8F886}" type="datetimeFigureOut">
              <a:rPr lang="ko-KR" altLang="en-US" smtClean="0"/>
              <a:t>2020-04-23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B2C3F-3FE9-4CC9-A87F-C2E81DC245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5415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C8A8-012F-4611-B380-2AA1D9F8F886}" type="datetimeFigureOut">
              <a:rPr lang="ko-KR" altLang="en-US" smtClean="0"/>
              <a:t>2020-04-23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B2C3F-3FE9-4CC9-A87F-C2E81DC245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0582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C8A8-012F-4611-B380-2AA1D9F8F886}" type="datetimeFigureOut">
              <a:rPr lang="ko-KR" altLang="en-US" smtClean="0"/>
              <a:t>2020-04-23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B2C3F-3FE9-4CC9-A87F-C2E81DC245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9370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C8A8-012F-4611-B380-2AA1D9F8F886}" type="datetimeFigureOut">
              <a:rPr lang="ko-KR" altLang="en-US" smtClean="0"/>
              <a:t>2020-04-23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B2C3F-3FE9-4CC9-A87F-C2E81DC245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6233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C8A8-012F-4611-B380-2AA1D9F8F886}" type="datetimeFigureOut">
              <a:rPr lang="ko-KR" altLang="en-US" smtClean="0"/>
              <a:t>2020-04-23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B2C3F-3FE9-4CC9-A87F-C2E81DC245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2465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C8A8-012F-4611-B380-2AA1D9F8F886}" type="datetimeFigureOut">
              <a:rPr lang="ko-KR" altLang="en-US" smtClean="0"/>
              <a:t>2020-04-23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B2C3F-3FE9-4CC9-A87F-C2E81DC245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8198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C8A8-012F-4611-B380-2AA1D9F8F886}" type="datetimeFigureOut">
              <a:rPr lang="ko-KR" altLang="en-US" smtClean="0"/>
              <a:t>2020-04-23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B2C3F-3FE9-4CC9-A87F-C2E81DC245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4094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C8A8-012F-4611-B380-2AA1D9F8F886}" type="datetimeFigureOut">
              <a:rPr lang="ko-KR" altLang="en-US" smtClean="0"/>
              <a:t>2020-04-23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B2C3F-3FE9-4CC9-A87F-C2E81DC245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1179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C8A8-012F-4611-B380-2AA1D9F8F886}" type="datetimeFigureOut">
              <a:rPr lang="ko-KR" altLang="en-US" smtClean="0"/>
              <a:t>2020-04-23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B2C3F-3FE9-4CC9-A87F-C2E81DC245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927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BC8A8-012F-4611-B380-2AA1D9F8F886}" type="datetimeFigureOut">
              <a:rPr lang="ko-KR" altLang="en-US" smtClean="0"/>
              <a:t>2020-04-23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B2C3F-3FE9-4CC9-A87F-C2E81DC245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6341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cafe.naver.com/djkkumnamulib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6D9515D3-A2C1-4D90-BF08-6BA0B103F093}"/>
              </a:ext>
            </a:extLst>
          </p:cNvPr>
          <p:cNvSpPr/>
          <p:nvPr/>
        </p:nvSpPr>
        <p:spPr>
          <a:xfrm>
            <a:off x="678426" y="1489573"/>
            <a:ext cx="5501148" cy="112089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err="1">
                <a:solidFill>
                  <a:srgbClr val="003300"/>
                </a:solidFill>
              </a:rPr>
              <a:t>대조꿈나무어린이도서관</a:t>
            </a:r>
            <a:br>
              <a:rPr lang="en-US" altLang="ko-KR" sz="3200" dirty="0">
                <a:solidFill>
                  <a:srgbClr val="333300"/>
                </a:solidFill>
              </a:rPr>
            </a:br>
            <a:r>
              <a:rPr lang="ko-KR" altLang="en-US" sz="3600" dirty="0" err="1">
                <a:solidFill>
                  <a:srgbClr val="333300"/>
                </a:solidFill>
              </a:rPr>
              <a:t>워킹스루</a:t>
            </a:r>
            <a:r>
              <a:rPr lang="ko-KR" altLang="en-US" sz="3600" dirty="0">
                <a:solidFill>
                  <a:srgbClr val="333300"/>
                </a:solidFill>
              </a:rPr>
              <a:t> </a:t>
            </a:r>
            <a:r>
              <a:rPr lang="en-US" altLang="ko-KR" sz="3600" dirty="0">
                <a:solidFill>
                  <a:srgbClr val="333300"/>
                </a:solidFill>
              </a:rPr>
              <a:t>- </a:t>
            </a:r>
            <a:r>
              <a:rPr lang="ko-KR" altLang="en-US" sz="3600" dirty="0">
                <a:solidFill>
                  <a:srgbClr val="333300"/>
                </a:solidFill>
              </a:rPr>
              <a:t>안심도서대출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B06C67-AD0C-4C8F-9856-39A47F3AD427}"/>
              </a:ext>
            </a:extLst>
          </p:cNvPr>
          <p:cNvSpPr txBox="1"/>
          <p:nvPr/>
        </p:nvSpPr>
        <p:spPr>
          <a:xfrm>
            <a:off x="857250" y="2816942"/>
            <a:ext cx="51435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기간 </a:t>
            </a:r>
            <a:r>
              <a:rPr lang="en-US" altLang="ko-KR" dirty="0"/>
              <a:t>: </a:t>
            </a:r>
            <a:r>
              <a:rPr lang="ko-KR" altLang="en-US" dirty="0" err="1"/>
              <a:t>임시휴관</a:t>
            </a:r>
            <a:r>
              <a:rPr lang="ko-KR" altLang="en-US" dirty="0"/>
              <a:t> 종료일까지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대상 </a:t>
            </a:r>
            <a:r>
              <a:rPr lang="en-US" altLang="ko-KR" dirty="0"/>
              <a:t>: </a:t>
            </a:r>
            <a:r>
              <a:rPr lang="ko-KR" altLang="en-US" dirty="0"/>
              <a:t>은평구 공공도서관 </a:t>
            </a:r>
            <a:r>
              <a:rPr lang="ko-KR" altLang="en-US" dirty="0" err="1"/>
              <a:t>회원증</a:t>
            </a:r>
            <a:r>
              <a:rPr lang="ko-KR" altLang="en-US" dirty="0"/>
              <a:t> 소지자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내용 </a:t>
            </a:r>
            <a:r>
              <a:rPr lang="en-US" altLang="ko-KR" dirty="0"/>
              <a:t>: 1</a:t>
            </a:r>
            <a:r>
              <a:rPr lang="ko-KR" altLang="en-US" dirty="0"/>
              <a:t>인</a:t>
            </a:r>
            <a:r>
              <a:rPr lang="en-US" altLang="ko-KR" dirty="0"/>
              <a:t>5</a:t>
            </a:r>
            <a:r>
              <a:rPr lang="ko-KR" altLang="en-US" dirty="0"/>
              <a:t>권 </a:t>
            </a:r>
            <a:r>
              <a:rPr lang="en-US" altLang="ko-KR" dirty="0"/>
              <a:t>14</a:t>
            </a:r>
            <a:r>
              <a:rPr lang="ko-KR" altLang="en-US" dirty="0"/>
              <a:t>일간 대출</a:t>
            </a:r>
            <a:r>
              <a:rPr lang="en-US" altLang="ko-KR" dirty="0"/>
              <a:t>(</a:t>
            </a:r>
            <a:r>
              <a:rPr lang="ko-KR" altLang="en-US" dirty="0"/>
              <a:t>예약일 포함</a:t>
            </a:r>
            <a:r>
              <a:rPr lang="en-US" altLang="ko-KR" dirty="0"/>
              <a:t>)</a:t>
            </a: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C93418D1-8928-4716-9C00-1AABF7BC1794}"/>
              </a:ext>
            </a:extLst>
          </p:cNvPr>
          <p:cNvGrpSpPr/>
          <p:nvPr/>
        </p:nvGrpSpPr>
        <p:grpSpPr>
          <a:xfrm>
            <a:off x="555532" y="3816731"/>
            <a:ext cx="6012420" cy="5072520"/>
            <a:chOff x="555532" y="4273919"/>
            <a:chExt cx="6012420" cy="5072520"/>
          </a:xfrm>
        </p:grpSpPr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90EF4405-94A9-45F1-A10D-8406B6652736}"/>
                </a:ext>
              </a:extLst>
            </p:cNvPr>
            <p:cNvGrpSpPr/>
            <p:nvPr/>
          </p:nvGrpSpPr>
          <p:grpSpPr>
            <a:xfrm>
              <a:off x="560440" y="4273919"/>
              <a:ext cx="5619133" cy="970280"/>
              <a:chOff x="857251" y="4273919"/>
              <a:chExt cx="5322322" cy="970280"/>
            </a:xfrm>
          </p:grpSpPr>
          <p:sp>
            <p:nvSpPr>
              <p:cNvPr id="23" name="사각형: 둥근 모서리 22">
                <a:extLst>
                  <a:ext uri="{FF2B5EF4-FFF2-40B4-BE49-F238E27FC236}">
                    <a16:creationId xmlns:a16="http://schemas.microsoft.com/office/drawing/2014/main" id="{4767A109-1704-4918-AA75-19DE288ADCA2}"/>
                  </a:ext>
                </a:extLst>
              </p:cNvPr>
              <p:cNvSpPr/>
              <p:nvPr/>
            </p:nvSpPr>
            <p:spPr>
              <a:xfrm>
                <a:off x="3259395" y="4320869"/>
                <a:ext cx="2920178" cy="92333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sz="1400" dirty="0">
                    <a:solidFill>
                      <a:schemeClr val="bg2">
                        <a:lumMod val="10000"/>
                      </a:schemeClr>
                    </a:solidFill>
                  </a:rPr>
                  <a:t>은평구 공공도서관 통합회원</a:t>
                </a:r>
                <a:endParaRPr lang="en-US" altLang="ko-KR" sz="1400" dirty="0">
                  <a:solidFill>
                    <a:schemeClr val="bg2">
                      <a:lumMod val="10000"/>
                    </a:schemeClr>
                  </a:solidFill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sz="1400" dirty="0">
                    <a:solidFill>
                      <a:schemeClr val="bg2">
                        <a:lumMod val="10000"/>
                      </a:schemeClr>
                    </a:solidFill>
                  </a:rPr>
                  <a:t>회원가입이 안되었다면 홈페이지 회원가입하고 전화</a:t>
                </a:r>
                <a:endParaRPr lang="en-US" altLang="ko-KR" sz="1400" dirty="0">
                  <a:solidFill>
                    <a:schemeClr val="bg2">
                      <a:lumMod val="10000"/>
                    </a:schemeClr>
                  </a:solidFill>
                </a:endParaRPr>
              </a:p>
            </p:txBody>
          </p:sp>
          <p:sp>
            <p:nvSpPr>
              <p:cNvPr id="24" name="화살표: 오각형 23">
                <a:extLst>
                  <a:ext uri="{FF2B5EF4-FFF2-40B4-BE49-F238E27FC236}">
                    <a16:creationId xmlns:a16="http://schemas.microsoft.com/office/drawing/2014/main" id="{BADD9938-7951-4827-9861-9DAFD7103CC4}"/>
                  </a:ext>
                </a:extLst>
              </p:cNvPr>
              <p:cNvSpPr/>
              <p:nvPr/>
            </p:nvSpPr>
            <p:spPr>
              <a:xfrm>
                <a:off x="857251" y="4273919"/>
                <a:ext cx="2402144" cy="923330"/>
              </a:xfrm>
              <a:prstGeom prst="homePlate">
                <a:avLst/>
              </a:prstGeom>
              <a:solidFill>
                <a:srgbClr val="FFFF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dirty="0">
                    <a:solidFill>
                      <a:schemeClr val="accent4">
                        <a:lumMod val="50000"/>
                      </a:schemeClr>
                    </a:solidFill>
                  </a:rPr>
                  <a:t>회원가입여부 확인</a:t>
                </a:r>
              </a:p>
            </p:txBody>
          </p:sp>
        </p:grpSp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71968CA8-EE0C-4266-890A-F7726B428E44}"/>
                </a:ext>
              </a:extLst>
            </p:cNvPr>
            <p:cNvGrpSpPr/>
            <p:nvPr/>
          </p:nvGrpSpPr>
          <p:grpSpPr>
            <a:xfrm>
              <a:off x="560440" y="5296473"/>
              <a:ext cx="6002592" cy="970280"/>
              <a:chOff x="857251" y="4273919"/>
              <a:chExt cx="5322322" cy="970280"/>
            </a:xfrm>
          </p:grpSpPr>
          <p:sp>
            <p:nvSpPr>
              <p:cNvPr id="28" name="사각형: 둥근 모서리 27">
                <a:extLst>
                  <a:ext uri="{FF2B5EF4-FFF2-40B4-BE49-F238E27FC236}">
                    <a16:creationId xmlns:a16="http://schemas.microsoft.com/office/drawing/2014/main" id="{79611C19-911D-4DD6-9D8A-C0B86D69F7A5}"/>
                  </a:ext>
                </a:extLst>
              </p:cNvPr>
              <p:cNvSpPr/>
              <p:nvPr/>
            </p:nvSpPr>
            <p:spPr>
              <a:xfrm>
                <a:off x="3105941" y="4320869"/>
                <a:ext cx="3073632" cy="92333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sz="1400" dirty="0">
                    <a:solidFill>
                      <a:srgbClr val="333300"/>
                    </a:solidFill>
                  </a:rPr>
                  <a:t>통합홈페이지 또는   </a:t>
                </a:r>
                <a:r>
                  <a:rPr lang="ko-KR" altLang="en-US" sz="1400" dirty="0" err="1">
                    <a:solidFill>
                      <a:srgbClr val="333300"/>
                    </a:solidFill>
                  </a:rPr>
                  <a:t>리브로피아에서</a:t>
                </a:r>
                <a:r>
                  <a:rPr lang="ko-KR" altLang="en-US" sz="1400" dirty="0">
                    <a:solidFill>
                      <a:srgbClr val="333300"/>
                    </a:solidFill>
                  </a:rPr>
                  <a:t> </a:t>
                </a:r>
                <a:endParaRPr lang="en-US" altLang="ko-KR" sz="1400" dirty="0">
                  <a:solidFill>
                    <a:srgbClr val="333300"/>
                  </a:solidFill>
                </a:endParaRPr>
              </a:p>
              <a:p>
                <a:r>
                  <a:rPr lang="ko-KR" altLang="en-US" sz="1400" dirty="0">
                    <a:solidFill>
                      <a:srgbClr val="333300"/>
                    </a:solidFill>
                  </a:rPr>
                  <a:t>       </a:t>
                </a:r>
                <a:r>
                  <a:rPr lang="ko-KR" altLang="en-US" sz="1400" dirty="0" err="1">
                    <a:solidFill>
                      <a:srgbClr val="333300"/>
                    </a:solidFill>
                  </a:rPr>
                  <a:t>읽고싶은자료</a:t>
                </a:r>
                <a:r>
                  <a:rPr lang="ko-KR" altLang="en-US" sz="1400" dirty="0">
                    <a:solidFill>
                      <a:srgbClr val="333300"/>
                    </a:solidFill>
                  </a:rPr>
                  <a:t> 찾기</a:t>
                </a:r>
                <a:endParaRPr lang="en-US" altLang="ko-KR" sz="1400" dirty="0">
                  <a:solidFill>
                    <a:srgbClr val="333300"/>
                  </a:solidFill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sz="1400" dirty="0">
                    <a:solidFill>
                      <a:srgbClr val="333300"/>
                    </a:solidFill>
                  </a:rPr>
                  <a:t>도서관 소장자료 확인 </a:t>
                </a:r>
                <a:endParaRPr lang="en-US" altLang="ko-KR" sz="1400" dirty="0">
                  <a:solidFill>
                    <a:srgbClr val="333300"/>
                  </a:solidFill>
                </a:endParaRPr>
              </a:p>
            </p:txBody>
          </p:sp>
          <p:sp>
            <p:nvSpPr>
              <p:cNvPr id="29" name="화살표: 오각형 28">
                <a:extLst>
                  <a:ext uri="{FF2B5EF4-FFF2-40B4-BE49-F238E27FC236}">
                    <a16:creationId xmlns:a16="http://schemas.microsoft.com/office/drawing/2014/main" id="{3363EAD0-A345-4D2B-8031-549DEF0E6605}"/>
                  </a:ext>
                </a:extLst>
              </p:cNvPr>
              <p:cNvSpPr/>
              <p:nvPr/>
            </p:nvSpPr>
            <p:spPr>
              <a:xfrm>
                <a:off x="857251" y="4273919"/>
                <a:ext cx="2248690" cy="923330"/>
              </a:xfrm>
              <a:prstGeom prst="homePlat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dirty="0">
                    <a:solidFill>
                      <a:schemeClr val="tx1"/>
                    </a:solidFill>
                  </a:rPr>
                  <a:t>읽고 싶은 책 찾기</a:t>
                </a:r>
              </a:p>
            </p:txBody>
          </p:sp>
        </p:grp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FAF992D8-CBA4-4093-9B2B-2FD1E2264031}"/>
                </a:ext>
              </a:extLst>
            </p:cNvPr>
            <p:cNvGrpSpPr/>
            <p:nvPr/>
          </p:nvGrpSpPr>
          <p:grpSpPr>
            <a:xfrm>
              <a:off x="560440" y="6331078"/>
              <a:ext cx="6002592" cy="970280"/>
              <a:chOff x="857251" y="4273919"/>
              <a:chExt cx="5322322" cy="970280"/>
            </a:xfrm>
          </p:grpSpPr>
          <p:sp>
            <p:nvSpPr>
              <p:cNvPr id="31" name="사각형: 둥근 모서리 30">
                <a:extLst>
                  <a:ext uri="{FF2B5EF4-FFF2-40B4-BE49-F238E27FC236}">
                    <a16:creationId xmlns:a16="http://schemas.microsoft.com/office/drawing/2014/main" id="{28DC64C0-C959-4F8B-AAED-581A6390157A}"/>
                  </a:ext>
                </a:extLst>
              </p:cNvPr>
              <p:cNvSpPr/>
              <p:nvPr/>
            </p:nvSpPr>
            <p:spPr>
              <a:xfrm>
                <a:off x="3105941" y="4320869"/>
                <a:ext cx="3073632" cy="92333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sz="1400" dirty="0">
                    <a:solidFill>
                      <a:srgbClr val="333300"/>
                    </a:solidFill>
                  </a:rPr>
                  <a:t> </a:t>
                </a:r>
                <a:r>
                  <a:rPr lang="en-US" altLang="ko-KR" sz="1400" dirty="0">
                    <a:solidFill>
                      <a:srgbClr val="333300"/>
                    </a:solidFill>
                    <a:hlinkClick r:id="rId2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https://cafe.naver.com/djkkumnamulib</a:t>
                </a:r>
                <a:endParaRPr lang="en-US" altLang="ko-KR" sz="1400" dirty="0">
                  <a:solidFill>
                    <a:srgbClr val="333300"/>
                  </a:solidFill>
                </a:endParaRPr>
              </a:p>
              <a:p>
                <a:r>
                  <a:rPr lang="ko-KR" altLang="en-US" sz="1400" dirty="0">
                    <a:solidFill>
                      <a:srgbClr val="333300"/>
                    </a:solidFill>
                  </a:rPr>
                  <a:t>       </a:t>
                </a:r>
                <a:r>
                  <a:rPr lang="ko-KR" altLang="en-US" sz="1400" dirty="0" err="1">
                    <a:solidFill>
                      <a:srgbClr val="333300"/>
                    </a:solidFill>
                  </a:rPr>
                  <a:t>가페</a:t>
                </a:r>
                <a:r>
                  <a:rPr lang="ko-KR" altLang="en-US" sz="1400" dirty="0">
                    <a:solidFill>
                      <a:srgbClr val="333300"/>
                    </a:solidFill>
                  </a:rPr>
                  <a:t> 가입 후 </a:t>
                </a:r>
                <a:endParaRPr lang="en-US" altLang="ko-KR" sz="1400" dirty="0">
                  <a:solidFill>
                    <a:srgbClr val="333300"/>
                  </a:solidFill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sz="1400" dirty="0" err="1">
                    <a:solidFill>
                      <a:srgbClr val="333300"/>
                    </a:solidFill>
                  </a:rPr>
                  <a:t>워킹스루</a:t>
                </a:r>
                <a:r>
                  <a:rPr lang="en-US" altLang="ko-KR" sz="1400" dirty="0">
                    <a:solidFill>
                      <a:srgbClr val="333300"/>
                    </a:solidFill>
                  </a:rPr>
                  <a:t>-</a:t>
                </a:r>
                <a:r>
                  <a:rPr lang="ko-KR" altLang="en-US" sz="1400" dirty="0">
                    <a:solidFill>
                      <a:srgbClr val="333300"/>
                    </a:solidFill>
                  </a:rPr>
                  <a:t>안심도서대출 </a:t>
                </a:r>
                <a:r>
                  <a:rPr lang="ko-KR" altLang="en-US" sz="1400" dirty="0" err="1">
                    <a:solidFill>
                      <a:srgbClr val="333300"/>
                    </a:solidFill>
                  </a:rPr>
                  <a:t>예약댓글</a:t>
                </a:r>
                <a:endParaRPr lang="en-US" altLang="ko-KR" sz="1200" dirty="0">
                  <a:solidFill>
                    <a:srgbClr val="333300"/>
                  </a:solidFill>
                </a:endParaRPr>
              </a:p>
            </p:txBody>
          </p:sp>
          <p:sp>
            <p:nvSpPr>
              <p:cNvPr id="32" name="화살표: 오각형 31">
                <a:extLst>
                  <a:ext uri="{FF2B5EF4-FFF2-40B4-BE49-F238E27FC236}">
                    <a16:creationId xmlns:a16="http://schemas.microsoft.com/office/drawing/2014/main" id="{9DF03F20-3563-43DB-8DFE-10E1502B0113}"/>
                  </a:ext>
                </a:extLst>
              </p:cNvPr>
              <p:cNvSpPr/>
              <p:nvPr/>
            </p:nvSpPr>
            <p:spPr>
              <a:xfrm>
                <a:off x="857251" y="4273919"/>
                <a:ext cx="2248690" cy="923330"/>
              </a:xfrm>
              <a:prstGeom prst="homePlat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dirty="0"/>
                  <a:t>안심 대출 예약</a:t>
                </a:r>
              </a:p>
            </p:txBody>
          </p:sp>
        </p:grp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763A24DB-6B73-442A-8E31-B34969F3FE7E}"/>
                </a:ext>
              </a:extLst>
            </p:cNvPr>
            <p:cNvGrpSpPr/>
            <p:nvPr/>
          </p:nvGrpSpPr>
          <p:grpSpPr>
            <a:xfrm>
              <a:off x="565360" y="7353614"/>
              <a:ext cx="6002592" cy="970280"/>
              <a:chOff x="857251" y="4273919"/>
              <a:chExt cx="5322322" cy="970280"/>
            </a:xfrm>
          </p:grpSpPr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C626CB70-B9FF-44EF-AC31-3B7048C02D6C}"/>
                  </a:ext>
                </a:extLst>
              </p:cNvPr>
              <p:cNvSpPr/>
              <p:nvPr/>
            </p:nvSpPr>
            <p:spPr>
              <a:xfrm>
                <a:off x="3105941" y="4320869"/>
                <a:ext cx="3073632" cy="92333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sz="1400" dirty="0">
                    <a:solidFill>
                      <a:srgbClr val="333300"/>
                    </a:solidFill>
                  </a:rPr>
                  <a:t>예약시간에 방문하고 </a:t>
                </a:r>
                <a:endParaRPr lang="en-US" altLang="ko-KR" sz="1400" dirty="0">
                  <a:solidFill>
                    <a:srgbClr val="333300"/>
                  </a:solidFill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sz="1400" dirty="0">
                    <a:solidFill>
                      <a:srgbClr val="333300"/>
                    </a:solidFill>
                  </a:rPr>
                  <a:t>마스크 착용 필수</a:t>
                </a:r>
                <a:endParaRPr lang="en-US" altLang="ko-KR" sz="1400" dirty="0">
                  <a:solidFill>
                    <a:srgbClr val="333300"/>
                  </a:solidFill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sz="1400" dirty="0">
                    <a:solidFill>
                      <a:srgbClr val="333300"/>
                    </a:solidFill>
                  </a:rPr>
                  <a:t>회원카드 또는 모바일회원증 확인</a:t>
                </a:r>
                <a:endParaRPr lang="en-US" altLang="ko-KR" sz="1200" dirty="0">
                  <a:solidFill>
                    <a:srgbClr val="333300"/>
                  </a:solidFill>
                </a:endParaRPr>
              </a:p>
            </p:txBody>
          </p:sp>
          <p:sp>
            <p:nvSpPr>
              <p:cNvPr id="35" name="화살표: 오각형 34">
                <a:extLst>
                  <a:ext uri="{FF2B5EF4-FFF2-40B4-BE49-F238E27FC236}">
                    <a16:creationId xmlns:a16="http://schemas.microsoft.com/office/drawing/2014/main" id="{EF172FE8-FE45-4532-8FED-4C38DE64561D}"/>
                  </a:ext>
                </a:extLst>
              </p:cNvPr>
              <p:cNvSpPr/>
              <p:nvPr/>
            </p:nvSpPr>
            <p:spPr>
              <a:xfrm>
                <a:off x="857251" y="4273919"/>
                <a:ext cx="2248690" cy="923330"/>
              </a:xfrm>
              <a:prstGeom prst="homePlat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dirty="0">
                    <a:solidFill>
                      <a:schemeClr val="tx1"/>
                    </a:solidFill>
                  </a:rPr>
                  <a:t>안심 대출</a:t>
                </a:r>
              </a:p>
            </p:txBody>
          </p:sp>
        </p:grp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BE96B6BC-2200-40F5-8A31-5CFAA8D9765A}"/>
                </a:ext>
              </a:extLst>
            </p:cNvPr>
            <p:cNvGrpSpPr/>
            <p:nvPr/>
          </p:nvGrpSpPr>
          <p:grpSpPr>
            <a:xfrm>
              <a:off x="555532" y="8376159"/>
              <a:ext cx="6002592" cy="970280"/>
              <a:chOff x="857251" y="4273919"/>
              <a:chExt cx="5322322" cy="970280"/>
            </a:xfrm>
          </p:grpSpPr>
          <p:sp>
            <p:nvSpPr>
              <p:cNvPr id="37" name="사각형: 둥근 모서리 36">
                <a:extLst>
                  <a:ext uri="{FF2B5EF4-FFF2-40B4-BE49-F238E27FC236}">
                    <a16:creationId xmlns:a16="http://schemas.microsoft.com/office/drawing/2014/main" id="{D591D8D3-C7E9-435F-811B-802D30F84E3C}"/>
                  </a:ext>
                </a:extLst>
              </p:cNvPr>
              <p:cNvSpPr/>
              <p:nvPr/>
            </p:nvSpPr>
            <p:spPr>
              <a:xfrm>
                <a:off x="3105941" y="4320869"/>
                <a:ext cx="3073632" cy="92333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o-KR" altLang="en-US" sz="1400" b="1" dirty="0">
                    <a:solidFill>
                      <a:srgbClr val="333300"/>
                    </a:solidFill>
                  </a:rPr>
                  <a:t>도서관 앞 반납함 이용</a:t>
                </a:r>
                <a:endParaRPr lang="en-US" altLang="ko-KR" sz="1400" b="1" dirty="0">
                  <a:solidFill>
                    <a:srgbClr val="333300"/>
                  </a:solidFill>
                </a:endParaRPr>
              </a:p>
            </p:txBody>
          </p:sp>
          <p:sp>
            <p:nvSpPr>
              <p:cNvPr id="38" name="화살표: 오각형 37">
                <a:extLst>
                  <a:ext uri="{FF2B5EF4-FFF2-40B4-BE49-F238E27FC236}">
                    <a16:creationId xmlns:a16="http://schemas.microsoft.com/office/drawing/2014/main" id="{AF025FE9-B056-43B4-BF16-592C012C9905}"/>
                  </a:ext>
                </a:extLst>
              </p:cNvPr>
              <p:cNvSpPr/>
              <p:nvPr/>
            </p:nvSpPr>
            <p:spPr>
              <a:xfrm>
                <a:off x="857251" y="4273919"/>
                <a:ext cx="2248690" cy="923330"/>
              </a:xfrm>
              <a:prstGeom prst="homePlate">
                <a:avLst/>
              </a:prstGeom>
              <a:solidFill>
                <a:srgbClr val="990033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dirty="0">
                    <a:solidFill>
                      <a:schemeClr val="bg1"/>
                    </a:solidFill>
                  </a:rPr>
                  <a:t>반  납</a:t>
                </a:r>
              </a:p>
            </p:txBody>
          </p:sp>
        </p:grp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BF7058FB-6FCD-414D-BB20-718322EDD71D}"/>
              </a:ext>
            </a:extLst>
          </p:cNvPr>
          <p:cNvSpPr txBox="1"/>
          <p:nvPr/>
        </p:nvSpPr>
        <p:spPr>
          <a:xfrm>
            <a:off x="678426" y="8937520"/>
            <a:ext cx="57076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*  </a:t>
            </a:r>
            <a:r>
              <a:rPr lang="ko-KR" altLang="en-US" dirty="0"/>
              <a:t>책 소독 후 대출하고 있습니다</a:t>
            </a:r>
            <a:r>
              <a:rPr lang="en-US" altLang="ko-KR" dirty="0"/>
              <a:t>. </a:t>
            </a:r>
          </a:p>
          <a:p>
            <a:pPr algn="ctr"/>
            <a:r>
              <a:rPr lang="en-US" altLang="ko-KR" dirty="0"/>
              <a:t>*  1</a:t>
            </a:r>
            <a:r>
              <a:rPr lang="ko-KR" altLang="en-US" dirty="0"/>
              <a:t>가족 </a:t>
            </a:r>
            <a:r>
              <a:rPr lang="en-US" altLang="ko-KR" dirty="0"/>
              <a:t>1</a:t>
            </a:r>
            <a:r>
              <a:rPr lang="ko-KR" altLang="en-US" dirty="0" err="1"/>
              <a:t>인까지만</a:t>
            </a:r>
            <a:r>
              <a:rPr lang="ko-KR" altLang="en-US" dirty="0"/>
              <a:t> 예약 가능합니다</a:t>
            </a:r>
            <a:r>
              <a:rPr lang="en-US" altLang="ko-KR" dirty="0"/>
              <a:t>.</a:t>
            </a:r>
          </a:p>
          <a:p>
            <a:pPr algn="ctr"/>
            <a:r>
              <a:rPr lang="en-US" altLang="ko-KR" dirty="0"/>
              <a:t>*  </a:t>
            </a:r>
            <a:r>
              <a:rPr lang="ko-KR" altLang="en-US" sz="1600" dirty="0"/>
              <a:t>예약은 네이버 도서관 카페 </a:t>
            </a:r>
            <a:r>
              <a:rPr lang="en-US" altLang="ko-KR" sz="1600" dirty="0"/>
              <a:t>=&gt; </a:t>
            </a:r>
            <a:r>
              <a:rPr lang="ko-KR" altLang="en-US" sz="1600" dirty="0"/>
              <a:t>다음 날 대출 가능</a:t>
            </a:r>
            <a:endParaRPr lang="ko-KR" altLang="en-US" dirty="0"/>
          </a:p>
        </p:txBody>
      </p:sp>
      <p:pic>
        <p:nvPicPr>
          <p:cNvPr id="41" name="그림 40">
            <a:extLst>
              <a:ext uri="{FF2B5EF4-FFF2-40B4-BE49-F238E27FC236}">
                <a16:creationId xmlns:a16="http://schemas.microsoft.com/office/drawing/2014/main" id="{D0708BB4-4B82-4A9B-822E-D9224BDA88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842" y="10102663"/>
            <a:ext cx="1694316" cy="65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378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</TotalTime>
  <Words>114</Words>
  <Application>Microsoft Office PowerPoint</Application>
  <PresentationFormat>와이드스크린</PresentationFormat>
  <Paragraphs>24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</cp:revision>
  <cp:lastPrinted>2020-04-23T09:00:06Z</cp:lastPrinted>
  <dcterms:created xsi:type="dcterms:W3CDTF">2020-04-23T07:57:11Z</dcterms:created>
  <dcterms:modified xsi:type="dcterms:W3CDTF">2020-04-23T09:03:57Z</dcterms:modified>
</cp:coreProperties>
</file>